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68" r:id="rId3"/>
    <p:sldId id="257" r:id="rId4"/>
    <p:sldId id="269" r:id="rId5"/>
    <p:sldId id="258" r:id="rId6"/>
    <p:sldId id="259" r:id="rId7"/>
    <p:sldId id="271" r:id="rId8"/>
    <p:sldId id="260" r:id="rId9"/>
    <p:sldId id="270" r:id="rId10"/>
    <p:sldId id="261" r:id="rId11"/>
    <p:sldId id="262" r:id="rId12"/>
    <p:sldId id="263" r:id="rId13"/>
    <p:sldId id="265" r:id="rId14"/>
    <p:sldId id="266" r:id="rId15"/>
    <p:sldId id="267" r:id="rId16"/>
  </p:sldIdLst>
  <p:sldSz cx="14630400" cy="8229600"/>
  <p:notesSz cx="8229600" cy="146304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65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76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4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64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954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651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486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952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739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473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481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2961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9107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615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594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4290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859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882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34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7020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830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60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803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938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305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064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289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661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71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81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45444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Engineering: Unlocking the Power of Language Models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674989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engineering is crucial for effective language model interaction. Mastering it unlocks the full potential of these powerful tools.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213128" y="6204942"/>
            <a:ext cx="231469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009787"/>
            <a:ext cx="84445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Avoiding Common Prompt Pitfalls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047417"/>
            <a:ext cx="13113782" cy="1880473"/>
          </a:xfrm>
          <a:prstGeom prst="roundRect">
            <a:avLst>
              <a:gd name="adj" fmla="val 103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5055037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5192554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Ambiguity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35585" y="5192554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Unclear instructions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5676781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5814298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Vagueness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35585" y="5814298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detail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629852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504" y="643604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Bias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35585" y="643604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Leading or unfair prompts</a:t>
            </a:r>
            <a:endParaRPr lang="en-US" sz="1700" dirty="0"/>
          </a:p>
        </p:txBody>
      </p:sp>
      <p:sp>
        <p:nvSpPr>
          <p:cNvPr id="14" name="Oval 13"/>
          <p:cNvSpPr/>
          <p:nvPr/>
        </p:nvSpPr>
        <p:spPr>
          <a:xfrm>
            <a:off x="12900752" y="7844010"/>
            <a:ext cx="1729648" cy="19830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229" y="543878"/>
            <a:ext cx="7759541" cy="130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Engineering for Specific Applications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29" y="2141815"/>
            <a:ext cx="494467" cy="4944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2229" y="2834045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Chatbots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92229" y="3277910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engaging and informative conversations.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29" y="4187547"/>
            <a:ext cx="494467" cy="4944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2229" y="4879777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 Generation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92229" y="5323642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efficient and readable code.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29" y="6233279"/>
            <a:ext cx="494467" cy="4944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2229" y="6925508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Text Summarization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92229" y="7369373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Produce concise and accurate summaries.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2406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Future of Prompt Engineering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2874407"/>
            <a:ext cx="30480" cy="423112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3346609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31181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09028" y="319075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30909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3577114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powerful and versatile models.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82917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60069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73785" y="4673322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573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Prompting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5059680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to optimize prompts automatically.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311741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608326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77238" y="6155888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6056114"/>
            <a:ext cx="29598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Specialized Techniques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542246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methods for specific tasks.</a:t>
            </a:r>
            <a:endParaRPr lang="en-US" sz="1700" dirty="0"/>
          </a:p>
        </p:txBody>
      </p:sp>
      <p:sp>
        <p:nvSpPr>
          <p:cNvPr id="20" name="Oval 19"/>
          <p:cNvSpPr/>
          <p:nvPr/>
        </p:nvSpPr>
        <p:spPr>
          <a:xfrm>
            <a:off x="12812617" y="7755875"/>
            <a:ext cx="1652530" cy="37457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57" y="731520"/>
            <a:ext cx="13088038" cy="5244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Code for Prompt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57" y="1487277"/>
            <a:ext cx="12893336" cy="546216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 </a:t>
            </a:r>
            <a:r>
              <a:rPr lang="en-US" dirty="0" err="1"/>
              <a:t>openai</a:t>
            </a:r>
            <a:endParaRPr lang="en-US" dirty="0"/>
          </a:p>
          <a:p>
            <a:endParaRPr lang="en-US" dirty="0"/>
          </a:p>
          <a:p>
            <a:r>
              <a:rPr lang="en-US" dirty="0"/>
              <a:t># Replace this with your own API key from </a:t>
            </a:r>
            <a:r>
              <a:rPr lang="en-US" dirty="0" err="1"/>
              <a:t>OpenAI</a:t>
            </a:r>
            <a:endParaRPr lang="en-US" dirty="0"/>
          </a:p>
          <a:p>
            <a:r>
              <a:rPr lang="en-US" dirty="0" err="1"/>
              <a:t>openai.api_key</a:t>
            </a:r>
            <a:r>
              <a:rPr lang="en-US" dirty="0"/>
              <a:t> = "sk-9-WnGCQpn9-KLso3hkUq0pY4cgcJ7PljcHSTWbMeQRT3BlbkFJZnyFz2XCEbIu1aFdnoBfwUqv4Pza94629WBB0vq44A"</a:t>
            </a:r>
          </a:p>
          <a:p>
            <a:endParaRPr lang="en-US" dirty="0"/>
          </a:p>
          <a:p>
            <a:r>
              <a:rPr lang="en-US" dirty="0"/>
              <a:t># Function to get a response from </a:t>
            </a:r>
            <a:r>
              <a:rPr lang="en-US" dirty="0" err="1"/>
              <a:t>ChatGPT</a:t>
            </a:r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chat_with_gpt</a:t>
            </a:r>
            <a:r>
              <a:rPr lang="en-US" dirty="0"/>
              <a:t>(prompt):</a:t>
            </a:r>
          </a:p>
          <a:p>
            <a:r>
              <a:rPr lang="en-US" dirty="0"/>
              <a:t>    try:</a:t>
            </a:r>
          </a:p>
          <a:p>
            <a:r>
              <a:rPr lang="en-US" dirty="0"/>
              <a:t>        response = </a:t>
            </a:r>
            <a:r>
              <a:rPr lang="en-US" dirty="0" err="1"/>
              <a:t>openai.Completion.create</a:t>
            </a:r>
            <a:r>
              <a:rPr lang="en-US" dirty="0"/>
              <a:t>(</a:t>
            </a:r>
          </a:p>
          <a:p>
            <a:r>
              <a:rPr lang="en-US" dirty="0"/>
              <a:t>            engine="text-davinci-003",  # Choose the GPT engine, e.g., "gpt-3.5-turbo" or "text-davinci-003"</a:t>
            </a:r>
          </a:p>
          <a:p>
            <a:r>
              <a:rPr lang="en-US" dirty="0"/>
              <a:t>            prompt=prompt,</a:t>
            </a:r>
          </a:p>
          <a:p>
            <a:r>
              <a:rPr lang="en-US" dirty="0"/>
              <a:t>            </a:t>
            </a:r>
            <a:r>
              <a:rPr lang="en-US" dirty="0" err="1"/>
              <a:t>max_tokens</a:t>
            </a:r>
            <a:r>
              <a:rPr lang="en-US" dirty="0"/>
              <a:t>=150,  # Limit the length of the response</a:t>
            </a:r>
          </a:p>
          <a:p>
            <a:r>
              <a:rPr lang="en-US" dirty="0"/>
              <a:t>            n=1,  # Number of responses to generate</a:t>
            </a:r>
          </a:p>
          <a:p>
            <a:r>
              <a:rPr lang="en-US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11028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06" y="320591"/>
            <a:ext cx="11398854" cy="821858"/>
          </a:xfrm>
        </p:spPr>
        <p:txBody>
          <a:bodyPr/>
          <a:lstStyle/>
          <a:p>
            <a:r>
              <a:rPr lang="en-US" dirty="0" smtClean="0"/>
              <a:t>Continuation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06" y="1839817"/>
            <a:ext cx="14079558" cy="626859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stop=None</a:t>
            </a:r>
            <a:r>
              <a:rPr lang="en-US" dirty="0"/>
              <a:t>,  # You can set a stopping condition, e.g., ['\n'] for multi-line responses</a:t>
            </a:r>
          </a:p>
          <a:p>
            <a:pPr marL="0" indent="0">
              <a:buNone/>
            </a:pPr>
            <a:r>
              <a:rPr lang="en-US" dirty="0"/>
              <a:t>            temperature=0.7  # Control the randomness of the response (0.0 - most deterministic, 1.0 - most creative)</a:t>
            </a:r>
          </a:p>
          <a:p>
            <a:pPr marL="0" indent="0">
              <a:buNone/>
            </a:pPr>
            <a:r>
              <a:rPr lang="en-US" dirty="0"/>
              <a:t>       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# Extract the response text</a:t>
            </a:r>
          </a:p>
          <a:p>
            <a:pPr marL="0" indent="0">
              <a:buNone/>
            </a:pPr>
            <a:r>
              <a:rPr lang="en-US" dirty="0"/>
              <a:t>        reply = </a:t>
            </a:r>
            <a:r>
              <a:rPr lang="en-US" dirty="0" err="1"/>
              <a:t>response.choices</a:t>
            </a:r>
            <a:r>
              <a:rPr lang="en-US" dirty="0"/>
              <a:t>[0].</a:t>
            </a:r>
            <a:r>
              <a:rPr lang="en-US" dirty="0" err="1"/>
              <a:t>text.strip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    return reply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except Exception as e:</a:t>
            </a:r>
          </a:p>
          <a:p>
            <a:pPr marL="0" indent="0">
              <a:buNone/>
            </a:pPr>
            <a:r>
              <a:rPr lang="en-US" dirty="0"/>
              <a:t>        return </a:t>
            </a:r>
            <a:r>
              <a:rPr lang="en-US" dirty="0" err="1"/>
              <a:t>f"An</a:t>
            </a:r>
            <a:r>
              <a:rPr lang="en-US" dirty="0"/>
              <a:t> error occurred: {e}"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Example usage</a:t>
            </a:r>
          </a:p>
          <a:p>
            <a:pPr marL="0" indent="0">
              <a:buNone/>
            </a:pPr>
            <a:r>
              <a:rPr lang="en-US" dirty="0"/>
              <a:t>if __name__ == "__main__":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user_prompt</a:t>
            </a:r>
            <a:r>
              <a:rPr lang="en-US" dirty="0"/>
              <a:t> = input("You: ")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bot_response</a:t>
            </a:r>
            <a:r>
              <a:rPr lang="en-US" dirty="0"/>
              <a:t> = </a:t>
            </a:r>
            <a:r>
              <a:rPr lang="en-US" dirty="0" err="1"/>
              <a:t>chat_with_gpt</a:t>
            </a:r>
            <a:r>
              <a:rPr lang="en-US" dirty="0"/>
              <a:t>(</a:t>
            </a:r>
            <a:r>
              <a:rPr lang="en-US" dirty="0" err="1"/>
              <a:t>user_prompt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print(</a:t>
            </a:r>
            <a:r>
              <a:rPr lang="en-US" dirty="0" err="1"/>
              <a:t>f"ChatGPT</a:t>
            </a:r>
            <a:r>
              <a:rPr lang="en-US" dirty="0"/>
              <a:t>: {</a:t>
            </a:r>
            <a:r>
              <a:rPr lang="en-US" dirty="0" err="1"/>
              <a:t>bot_response</a:t>
            </a:r>
            <a:r>
              <a:rPr lang="en-US" dirty="0"/>
              <a:t>}")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6476" y="202711"/>
            <a:ext cx="11887198" cy="2286000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and </a:t>
            </a:r>
            <a:r>
              <a:rPr lang="en-US" dirty="0"/>
              <a:t>Output: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69694" y="2085636"/>
            <a:ext cx="1237935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Prompt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"What is the capital of France?"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Generated Response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You: What is the capital of France?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ChatGPT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 The capital of France is Paris.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cap="none" dirty="0"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cap="none" dirty="0">
              <a:solidFill>
                <a:schemeClr val="tx1"/>
              </a:solidFill>
              <a:effectLst/>
              <a:latin typeface="Arial Unicode MS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/>
              <a:t>If you run the code in your terminal or command line</a:t>
            </a:r>
            <a:r>
              <a:rPr lang="en-US" sz="2800" dirty="0" smtClean="0"/>
              <a:t>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/>
              <a:t>$ python chatgpt_example.py You: What is the capital of Japan? </a:t>
            </a:r>
            <a:endParaRPr lang="en-US" sz="2800" dirty="0" smtClean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err="1" smtClean="0"/>
              <a:t>ChatGPT</a:t>
            </a:r>
            <a:r>
              <a:rPr lang="en-US" sz="2800" dirty="0"/>
              <a:t>: The capital of Japan is Tokyo.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35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48351"/>
            <a:ext cx="73112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Prompt Engineering?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Defining Prompts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Prompts are instructions given to a language model.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Different prompts elicit different responses.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Interaction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61796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Prompts guide the model's output.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694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64425"/>
            <a:ext cx="75597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Prompt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457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41840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83190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clear prompt ensures the model understands your request.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3457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41840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Specificity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83190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Specific prompts yield more precise and relevant results.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3323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40496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3323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81846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sufficient context for accurate model understanding.</a:t>
            </a:r>
            <a:endParaRPr lang="en-US" sz="1700" dirty="0"/>
          </a:p>
        </p:txBody>
      </p:sp>
      <p:sp>
        <p:nvSpPr>
          <p:cNvPr id="16" name="Oval 15"/>
          <p:cNvSpPr/>
          <p:nvPr/>
        </p:nvSpPr>
        <p:spPr>
          <a:xfrm>
            <a:off x="12900752" y="7733841"/>
            <a:ext cx="1575412" cy="3745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37780"/>
            <a:ext cx="740640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Importance of Prompt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191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59175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Clear Instructions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Well-designed prompts yield accurate results.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5191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59175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Desired Output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Specify format, style, and length.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15897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231606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64511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iterations, save time.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5629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919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Anatomy: Structure and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442335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6589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Instruction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145042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Clearly state the desired task or outcome.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442335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6589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4145042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background information, if needed.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271611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4881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974318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 the model what you expect.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822269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Optimization Techniques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Few-shot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a few examples to guide the model.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Chain-of-thought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Break down complex tasks into smaller steps.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Iterative Refinement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Refine the prompt based on the initial results.</a:t>
            </a:r>
            <a:endParaRPr lang="en-US" sz="1700" dirty="0"/>
          </a:p>
        </p:txBody>
      </p:sp>
      <p:sp>
        <p:nvSpPr>
          <p:cNvPr id="9" name="Oval 8"/>
          <p:cNvSpPr/>
          <p:nvPr/>
        </p:nvSpPr>
        <p:spPr>
          <a:xfrm>
            <a:off x="12718256" y="7733841"/>
            <a:ext cx="1912144" cy="3855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196"/>
            <a:ext cx="70808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Crafting Techniques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033826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2504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Specificity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73653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Precise instructions for better results.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767018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83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469725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background information.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500211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20291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Illustrate desired output.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7789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2297549"/>
            <a:ext cx="4944785" cy="36345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Experimentation and Iteration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2390180"/>
            <a:ext cx="1083231" cy="17331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52861" y="2606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Experiment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652861" y="30928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Try different phrasing and structures.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4123372"/>
            <a:ext cx="1083231" cy="173319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52861" y="4339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Analyze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652861" y="482607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the model's responses.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09" y="5856565"/>
            <a:ext cx="1083231" cy="173319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52861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Refine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652861" y="655927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Adjust the prompt for better results.</a:t>
            </a:r>
            <a:endParaRPr lang="en-US" sz="1700" dirty="0"/>
          </a:p>
        </p:txBody>
      </p:sp>
      <p:sp>
        <p:nvSpPr>
          <p:cNvPr id="15" name="Oval 14"/>
          <p:cNvSpPr/>
          <p:nvPr/>
        </p:nvSpPr>
        <p:spPr>
          <a:xfrm>
            <a:off x="12790583" y="7844010"/>
            <a:ext cx="1729648" cy="209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229" y="543878"/>
            <a:ext cx="7759541" cy="130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Ethical Considerations in Prompt Engineering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29" y="2141815"/>
            <a:ext cx="494467" cy="4944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2229" y="2834045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Bias Mitigation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92229" y="3277910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 biases in prompts and models.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29" y="4187547"/>
            <a:ext cx="494467" cy="4944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2229" y="4879777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Privacy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92229" y="5323642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 sensitive information.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29" y="6233279"/>
            <a:ext cx="494467" cy="4944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2229" y="6925508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Misinformation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92229" y="7369373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 generation of false info.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61276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55</TotalTime>
  <Words>610</Words>
  <Application>Microsoft Office PowerPoint</Application>
  <PresentationFormat>Custom</PresentationFormat>
  <Paragraphs>145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Century Gothic</vt:lpstr>
      <vt:lpstr>Arial</vt:lpstr>
      <vt:lpstr>Montserrat</vt:lpstr>
      <vt:lpstr>Arial Unicode MS</vt:lpstr>
      <vt:lpstr>Calibri</vt:lpstr>
      <vt:lpstr>Barlow Bold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Code for Prompt Engineering</vt:lpstr>
      <vt:lpstr>Continuation</vt:lpstr>
      <vt:lpstr>Input and Output: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6</cp:revision>
  <dcterms:created xsi:type="dcterms:W3CDTF">2024-10-20T12:45:11Z</dcterms:created>
  <dcterms:modified xsi:type="dcterms:W3CDTF">2024-10-20T13:41:23Z</dcterms:modified>
</cp:coreProperties>
</file>